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856" r:id="rId3"/>
    <p:sldId id="857" r:id="rId4"/>
    <p:sldId id="859" r:id="rId5"/>
    <p:sldId id="862" r:id="rId6"/>
    <p:sldId id="865" r:id="rId7"/>
    <p:sldId id="866" r:id="rId8"/>
    <p:sldId id="876" r:id="rId9"/>
    <p:sldId id="860" r:id="rId10"/>
    <p:sldId id="867" r:id="rId11"/>
    <p:sldId id="8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>
        <p:scale>
          <a:sx n="81" d="100"/>
          <a:sy n="81" d="100"/>
        </p:scale>
        <p:origin x="-25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62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36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46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17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0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27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24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92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47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72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16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1C1A208-60F4-4C80-AFD9-7944C5C41C07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F26086-C821-45CF-AAFB-07BB6D0DF25D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2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C2579DAE-C141-48DB-810E-C070C3008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2FD90C3-6350-4D5B-9738-6E94EDF30F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C7211D9-E545-4D00-9874-641EC7C7BD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DBBC34A-8C43-4368-951E-A04EB7C00E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FE65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02A3201-5263-4D88-8D27-16D2F9A85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761" y="651119"/>
            <a:ext cx="5249332" cy="551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40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B07124-B704-4496-9A9F-D8FD8A5B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Impacto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5F86F79-F38D-4DF1-AD09-22866B43D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2400" dirty="0"/>
              <a:t>Conformar una </a:t>
            </a:r>
            <a:r>
              <a:rPr lang="es-ES" sz="2400" b="1" dirty="0">
                <a:solidFill>
                  <a:schemeClr val="accent2"/>
                </a:solidFill>
              </a:rPr>
              <a:t>herramienta de apoyo en colegios</a:t>
            </a:r>
            <a:r>
              <a:rPr lang="es-ES" sz="2400" dirty="0"/>
              <a:t> para introducir el tema de la igualdad de género.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tx1"/>
                </a:solidFill>
              </a:rPr>
              <a:t>Propagar las </a:t>
            </a:r>
            <a:r>
              <a:rPr lang="es-ES" sz="2400" b="1" dirty="0">
                <a:solidFill>
                  <a:schemeClr val="accent2"/>
                </a:solidFill>
              </a:rPr>
              <a:t>reflexiones intergeneracionales de Puente la Reina </a:t>
            </a:r>
            <a:r>
              <a:rPr lang="es-ES" sz="2400" dirty="0">
                <a:solidFill>
                  <a:schemeClr val="tx1"/>
                </a:solidFill>
              </a:rPr>
              <a:t>a nivel Estatal e Internacional, a través de redes sociales.</a:t>
            </a: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D810DF60-F08B-4EBD-9A24-0A53CC770D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4" t="13031"/>
          <a:stretch/>
        </p:blipFill>
        <p:spPr>
          <a:xfrm>
            <a:off x="10494628" y="5869093"/>
            <a:ext cx="1301715" cy="105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736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3E6B9D1-4C37-413F-82D6-B7EEACA93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4015" y="3961715"/>
            <a:ext cx="3183967" cy="231744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18674ECE-2E39-4E59-84C1-B7FE5FBAF7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20" t="20111" b="13931"/>
          <a:stretch/>
        </p:blipFill>
        <p:spPr>
          <a:xfrm>
            <a:off x="10452682" y="5884876"/>
            <a:ext cx="1399819" cy="97312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6F17EF-D8A4-44A2-8489-0C8B0315AD7A}"/>
              </a:ext>
            </a:extLst>
          </p:cNvPr>
          <p:cNvSpPr txBox="1"/>
          <p:nvPr/>
        </p:nvSpPr>
        <p:spPr>
          <a:xfrm rot="20907502">
            <a:off x="2560934" y="1858576"/>
            <a:ext cx="7070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dirty="0">
                <a:latin typeface="Freestyle Script" panose="030804020302050B0404" pitchFamily="66" charset="0"/>
              </a:rPr>
              <a:t>¡Gracias / </a:t>
            </a:r>
            <a:r>
              <a:rPr lang="es-ES" sz="7200" dirty="0" err="1">
                <a:latin typeface="Freestyle Script" panose="030804020302050B0404" pitchFamily="66" charset="0"/>
              </a:rPr>
              <a:t>Eskerrik</a:t>
            </a:r>
            <a:r>
              <a:rPr lang="es-ES" sz="7200" dirty="0">
                <a:latin typeface="Freestyle Script" panose="030804020302050B0404" pitchFamily="66" charset="0"/>
              </a:rPr>
              <a:t> </a:t>
            </a:r>
            <a:r>
              <a:rPr lang="es-ES" sz="7200" dirty="0" err="1">
                <a:latin typeface="Freestyle Script" panose="030804020302050B0404" pitchFamily="66" charset="0"/>
              </a:rPr>
              <a:t>asko</a:t>
            </a:r>
            <a:r>
              <a:rPr lang="es-ES" sz="7200" dirty="0">
                <a:latin typeface="Freestyle Script" panose="030804020302050B0404" pitchFamily="66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3656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B0F804-E8FA-4994-B943-DC0B8AD0E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¿Quiénes somos?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C385231-C003-43BF-A529-7069DC88D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90194"/>
            <a:ext cx="9978157" cy="3578899"/>
          </a:xfrm>
        </p:spPr>
        <p:txBody>
          <a:bodyPr/>
          <a:lstStyle/>
          <a:p>
            <a:r>
              <a:rPr lang="es-ES" b="1" dirty="0">
                <a:solidFill>
                  <a:schemeClr val="accent2"/>
                </a:solidFill>
                <a:latin typeface="Arial Nova" panose="020B0504020202020204" pitchFamily="34" charset="0"/>
              </a:rPr>
              <a:t>EQUIPO MULTIDISCIPLINAR: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i="1" dirty="0">
                <a:latin typeface="Arial Nova" panose="020B0504020202020204" pitchFamily="34" charset="0"/>
              </a:rPr>
              <a:t>Edurne Arguiñano </a:t>
            </a:r>
            <a:r>
              <a:rPr lang="es-ES" dirty="0">
                <a:latin typeface="Arial Nova" panose="020B0504020202020204" pitchFamily="34" charset="0"/>
              </a:rPr>
              <a:t>– Trabajadora Social y Experta en Género.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i="1" dirty="0">
                <a:latin typeface="Arial Nova" panose="020B0504020202020204" pitchFamily="34" charset="0"/>
              </a:rPr>
              <a:t>Itziar Paternain </a:t>
            </a:r>
            <a:r>
              <a:rPr lang="es-ES" dirty="0">
                <a:latin typeface="Arial Nova" panose="020B0504020202020204" pitchFamily="34" charset="0"/>
              </a:rPr>
              <a:t>– Graduada en Magisterio y Experta en Género.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i="1" dirty="0">
                <a:latin typeface="Arial Nova" panose="020B0504020202020204" pitchFamily="34" charset="0"/>
              </a:rPr>
              <a:t>Fabiola Pérez </a:t>
            </a:r>
            <a:r>
              <a:rPr lang="es-ES" dirty="0">
                <a:latin typeface="Arial Nova" panose="020B0504020202020204" pitchFamily="34" charset="0"/>
              </a:rPr>
              <a:t>– Abogada y Especialista en Necesidades y Derechos de Infancia y Adolescencia. </a:t>
            </a:r>
          </a:p>
          <a:p>
            <a:endParaRPr lang="es-ES" dirty="0">
              <a:latin typeface="Arial Nova" panose="020B0504020202020204" pitchFamily="34" charset="0"/>
            </a:endParaRPr>
          </a:p>
          <a:p>
            <a:r>
              <a:rPr lang="es-ES" dirty="0">
                <a:latin typeface="Arial Nova" panose="020B0504020202020204" pitchFamily="34" charset="0"/>
              </a:rPr>
              <a:t>Aportamos un enfoque de </a:t>
            </a:r>
            <a:r>
              <a:rPr lang="es-ES" b="1" dirty="0">
                <a:solidFill>
                  <a:schemeClr val="accent2"/>
                </a:solidFill>
                <a:latin typeface="Arial Nova" panose="020B0504020202020204" pitchFamily="34" charset="0"/>
              </a:rPr>
              <a:t>igualdad de género </a:t>
            </a:r>
            <a:r>
              <a:rPr lang="es-ES" dirty="0">
                <a:latin typeface="Arial Nova" panose="020B0504020202020204" pitchFamily="34" charset="0"/>
              </a:rPr>
              <a:t>en el contexto familiar, escolar, laboral, social, cultural, deportivo, etc.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EFBD47E-E625-4FAA-BCA3-957F09A277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4" t="13031"/>
          <a:stretch/>
        </p:blipFill>
        <p:spPr>
          <a:xfrm>
            <a:off x="10494628" y="5869093"/>
            <a:ext cx="1301715" cy="105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1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A24372-F59D-44A0-B6F3-5F2D2A24A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hacemos?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BFB61B3-3A98-48CB-9CF5-8B45A5C1F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40528"/>
            <a:ext cx="10058400" cy="35285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2500" dirty="0"/>
              <a:t>Concienciar y sensibilizar sobre la importancia de que </a:t>
            </a:r>
            <a:r>
              <a:rPr lang="es-ES" sz="2500" b="1" dirty="0">
                <a:solidFill>
                  <a:schemeClr val="accent2"/>
                </a:solidFill>
              </a:rPr>
              <a:t>mujeres y hombres tengan los mismos derechos, oportunidades y responsabilidades</a:t>
            </a:r>
            <a:r>
              <a:rPr lang="es-ES" sz="25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25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2500" dirty="0"/>
              <a:t>A través de formaciones, talleres, charlas y dinamizaciones con personas de todas las edades.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8BA8544-A477-4C23-9941-3CC745D527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4" t="13031"/>
          <a:stretch/>
        </p:blipFill>
        <p:spPr>
          <a:xfrm>
            <a:off x="10494628" y="5869093"/>
            <a:ext cx="1301715" cy="105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63C9B1-ED06-462E-AD98-73A08FEF5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proponemos?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9C936A1-3619-4037-9842-69DEA394C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6342" y="2129281"/>
            <a:ext cx="5929338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500" b="1" dirty="0">
                <a:solidFill>
                  <a:schemeClr val="accent2"/>
                </a:solidFill>
              </a:rPr>
              <a:t>DOS CORTOMETRAJES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300" dirty="0"/>
              <a:t>A través de los cuales </a:t>
            </a:r>
            <a:r>
              <a:rPr lang="es-ES" sz="2300" b="1" dirty="0">
                <a:solidFill>
                  <a:schemeClr val="accent2"/>
                </a:solidFill>
              </a:rPr>
              <a:t>reflexionemos sobre los mandatos de género </a:t>
            </a:r>
            <a:r>
              <a:rPr lang="es-ES" sz="2300" dirty="0"/>
              <a:t>que han escuchado las mujeres y hombres </a:t>
            </a:r>
            <a:r>
              <a:rPr lang="es-ES" sz="2300" dirty="0">
                <a:solidFill>
                  <a:schemeClr val="tx1"/>
                </a:solidFill>
              </a:rPr>
              <a:t>de</a:t>
            </a:r>
            <a:r>
              <a:rPr lang="es-ES" sz="2300" b="1" dirty="0">
                <a:solidFill>
                  <a:schemeClr val="accent2"/>
                </a:solidFill>
              </a:rPr>
              <a:t> Puente la Reina </a:t>
            </a:r>
            <a:r>
              <a:rPr lang="es-ES" sz="2300" dirty="0"/>
              <a:t>en distintas etapas de la vida, en las cuales se espera que se comporten de determinada manera; condicionando así la expresión de su propio ser.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AD647AE3-80C5-47A1-93C5-A1A273490F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4" t="13031"/>
          <a:stretch/>
        </p:blipFill>
        <p:spPr>
          <a:xfrm>
            <a:off x="10494628" y="5869093"/>
            <a:ext cx="1301715" cy="1059564"/>
          </a:xfrm>
          <a:prstGeom prst="rect">
            <a:avLst/>
          </a:prstGeom>
        </p:spPr>
      </p:pic>
      <p:pic>
        <p:nvPicPr>
          <p:cNvPr id="1026" name="Picture 2" descr="Cine film to DVD transfer, cine conversion services London &amp; UK">
            <a:extLst>
              <a:ext uri="{FF2B5EF4-FFF2-40B4-BE49-F238E27FC236}">
                <a16:creationId xmlns:a16="http://schemas.microsoft.com/office/drawing/2014/main" xmlns="" id="{6906DA04-1359-4652-9D34-A60011C4F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3" y="2295331"/>
            <a:ext cx="3448707" cy="349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25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4F889E-A55C-4124-8C4B-1E88CBA2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1408CEB-7B26-47B8-A0BC-4AA99AF9F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sz="2300" b="1" dirty="0"/>
          </a:p>
          <a:p>
            <a:pPr marL="0" indent="0">
              <a:buNone/>
            </a:pPr>
            <a:r>
              <a:rPr lang="es-ES" sz="2300" b="1" dirty="0">
                <a:solidFill>
                  <a:schemeClr val="accent2"/>
                </a:solidFill>
              </a:rPr>
              <a:t>ETAPA 1: </a:t>
            </a:r>
            <a:r>
              <a:rPr lang="es-ES" sz="2300" dirty="0"/>
              <a:t>CHARLAS DINÁMICAS Y PARTICIPATIVAS DIFERENCIADAS POR EDAD: </a:t>
            </a:r>
          </a:p>
          <a:p>
            <a:pPr marL="0" indent="0">
              <a:buNone/>
            </a:pPr>
            <a:r>
              <a:rPr lang="es-ES" sz="2300" dirty="0"/>
              <a:t>1) Niñas y niños</a:t>
            </a:r>
          </a:p>
          <a:p>
            <a:pPr marL="0" indent="0">
              <a:buNone/>
            </a:pPr>
            <a:r>
              <a:rPr lang="es-ES" sz="2300" dirty="0"/>
              <a:t>2) Adolescentes</a:t>
            </a:r>
          </a:p>
          <a:p>
            <a:pPr marL="0" indent="0" algn="just">
              <a:buNone/>
            </a:pPr>
            <a:r>
              <a:rPr lang="es-ES" sz="2300" dirty="0"/>
              <a:t>3) Personas adultas</a:t>
            </a:r>
          </a:p>
          <a:p>
            <a:pPr marL="0" indent="0" algn="just">
              <a:buNone/>
            </a:pPr>
            <a:endParaRPr lang="es-ES" sz="2300" b="1" dirty="0"/>
          </a:p>
          <a:p>
            <a:pPr marL="0" indent="0" algn="just">
              <a:buNone/>
            </a:pPr>
            <a:r>
              <a:rPr lang="es-ES" sz="2300" b="1" i="1" dirty="0">
                <a:solidFill>
                  <a:schemeClr val="accent2"/>
                </a:solidFill>
              </a:rPr>
              <a:t>Objetivo:</a:t>
            </a:r>
            <a:r>
              <a:rPr lang="es-ES" sz="2300" b="1" dirty="0"/>
              <a:t> </a:t>
            </a:r>
            <a:r>
              <a:rPr lang="es-ES" sz="2300" dirty="0"/>
              <a:t>reflexionar sobre nuestro día a día en </a:t>
            </a:r>
            <a:r>
              <a:rPr lang="es-ES" sz="2300" b="1" dirty="0">
                <a:solidFill>
                  <a:schemeClr val="accent2"/>
                </a:solidFill>
              </a:rPr>
              <a:t>Gares</a:t>
            </a:r>
            <a:r>
              <a:rPr lang="es-ES" sz="2300" dirty="0"/>
              <a:t>, así como las desigualdades que identificamos para favorecer la creación posterior del vídeo.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F774D42-EDA4-483B-86FF-B1AAC07D25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4" t="13031"/>
          <a:stretch/>
        </p:blipFill>
        <p:spPr>
          <a:xfrm>
            <a:off x="10494628" y="5869093"/>
            <a:ext cx="1301715" cy="105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4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8BB21D-1918-44C3-B9E7-AD7B7B1C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1F4DB49-9F51-4EFA-97D7-0D1DF76AC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058529" cy="4023360"/>
          </a:xfrm>
        </p:spPr>
        <p:txBody>
          <a:bodyPr>
            <a:normAutofit/>
          </a:bodyPr>
          <a:lstStyle/>
          <a:p>
            <a:endParaRPr lang="es-ES" b="1" dirty="0">
              <a:solidFill>
                <a:schemeClr val="accent2"/>
              </a:solidFill>
            </a:endParaRPr>
          </a:p>
          <a:p>
            <a:pPr algn="just"/>
            <a:r>
              <a:rPr lang="es-ES" sz="2300" b="1" dirty="0">
                <a:solidFill>
                  <a:schemeClr val="accent2"/>
                </a:solidFill>
              </a:rPr>
              <a:t>ETAPA 2: </a:t>
            </a:r>
            <a:r>
              <a:rPr lang="es-ES" sz="2300" dirty="0">
                <a:solidFill>
                  <a:schemeClr val="tx1"/>
                </a:solidFill>
              </a:rPr>
              <a:t>REALIZACIÓN DE DOS BREVES VIDEOS DIFERENCIADOS POR GÉNERO.</a:t>
            </a:r>
          </a:p>
          <a:p>
            <a:pPr marL="0" indent="0">
              <a:buNone/>
            </a:pPr>
            <a:r>
              <a:rPr lang="es-ES" sz="2300" dirty="0"/>
              <a:t>- Se contará con profesionales del mundo audiovisual.</a:t>
            </a:r>
          </a:p>
          <a:p>
            <a:pPr marL="0" indent="0">
              <a:buNone/>
            </a:pPr>
            <a:r>
              <a:rPr lang="es-ES" sz="2300" dirty="0"/>
              <a:t>- Se hará la traducción y doblaje al </a:t>
            </a:r>
            <a:r>
              <a:rPr lang="es-ES" sz="2300" b="1" dirty="0">
                <a:solidFill>
                  <a:schemeClr val="accent2"/>
                </a:solidFill>
              </a:rPr>
              <a:t>euskera</a:t>
            </a:r>
            <a:r>
              <a:rPr lang="es-ES" sz="2300" dirty="0">
                <a:solidFill>
                  <a:schemeClr val="accent2"/>
                </a:solidFill>
              </a:rPr>
              <a:t>,</a:t>
            </a:r>
            <a:r>
              <a:rPr lang="es-ES" sz="2300" dirty="0"/>
              <a:t> contando con ambas lenguas cooficiales.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7B4CE7F-2847-4DD5-AA41-ABA989EFD1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4" t="13031"/>
          <a:stretch/>
        </p:blipFill>
        <p:spPr>
          <a:xfrm>
            <a:off x="10494628" y="5869093"/>
            <a:ext cx="1301715" cy="1059564"/>
          </a:xfrm>
          <a:prstGeom prst="rect">
            <a:avLst/>
          </a:prstGeom>
        </p:spPr>
      </p:pic>
      <p:pic>
        <p:nvPicPr>
          <p:cNvPr id="2050" name="Picture 2" descr="Video cámara película película carrete icono de cine | Vector Premium">
            <a:extLst>
              <a:ext uri="{FF2B5EF4-FFF2-40B4-BE49-F238E27FC236}">
                <a16:creationId xmlns:a16="http://schemas.microsoft.com/office/drawing/2014/main" xmlns="" id="{E0475A88-B1BA-4609-9373-70D0154B88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53" r="610"/>
          <a:stretch/>
        </p:blipFill>
        <p:spPr bwMode="auto">
          <a:xfrm rot="21095221">
            <a:off x="7155809" y="2332653"/>
            <a:ext cx="4386158" cy="347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87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679374-A1D3-43CA-B913-90A55164A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D49CAE0-AFE6-4DEB-9EB2-E89ABAE6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30804"/>
            <a:ext cx="10058400" cy="3738290"/>
          </a:xfrm>
        </p:spPr>
        <p:txBody>
          <a:bodyPr>
            <a:normAutofit/>
          </a:bodyPr>
          <a:lstStyle/>
          <a:p>
            <a:r>
              <a:rPr lang="es-ES" sz="2600" b="1" dirty="0">
                <a:solidFill>
                  <a:schemeClr val="accent2"/>
                </a:solidFill>
              </a:rPr>
              <a:t>ETAPA 3</a:t>
            </a:r>
            <a:r>
              <a:rPr lang="es-ES" sz="2600" b="1" dirty="0"/>
              <a:t>:</a:t>
            </a:r>
            <a:r>
              <a:rPr lang="es-ES" sz="2600" dirty="0"/>
              <a:t> DIFUSIÓN</a:t>
            </a:r>
          </a:p>
          <a:p>
            <a:pPr>
              <a:buFontTx/>
              <a:buChar char="-"/>
            </a:pPr>
            <a:r>
              <a:rPr lang="es-ES" sz="2600" b="1" dirty="0">
                <a:solidFill>
                  <a:schemeClr val="accent2"/>
                </a:solidFill>
              </a:rPr>
              <a:t>Presentación pública </a:t>
            </a:r>
            <a:r>
              <a:rPr lang="es-ES" sz="2600" dirty="0"/>
              <a:t>de ambos vídeos. </a:t>
            </a:r>
          </a:p>
          <a:p>
            <a:pPr>
              <a:buFontTx/>
              <a:buChar char="-"/>
            </a:pPr>
            <a:r>
              <a:rPr lang="es-ES" sz="2600" dirty="0"/>
              <a:t>Compartiremos las reflexiones realizadas en las charlas, así como </a:t>
            </a:r>
            <a:r>
              <a:rPr lang="es-ES" sz="2600" b="1" dirty="0">
                <a:solidFill>
                  <a:schemeClr val="accent2"/>
                </a:solidFill>
              </a:rPr>
              <a:t>acciones a realizar </a:t>
            </a:r>
            <a:r>
              <a:rPr lang="es-ES" sz="2600" dirty="0"/>
              <a:t>para fomentar la igualdad de género en </a:t>
            </a:r>
            <a:r>
              <a:rPr lang="es-ES" sz="2600" b="1" dirty="0">
                <a:solidFill>
                  <a:schemeClr val="accent2"/>
                </a:solidFill>
              </a:rPr>
              <a:t>Gares.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0EB0CA0-1654-419B-BF6D-997DD39F5A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4" t="13031"/>
          <a:stretch/>
        </p:blipFill>
        <p:spPr>
          <a:xfrm>
            <a:off x="10494628" y="5869093"/>
            <a:ext cx="1301715" cy="105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2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5BB14A-588A-4161-BEB8-1577980CA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Presupuesto total </a:t>
            </a:r>
            <a:r>
              <a:rPr lang="es-ES" b="1" dirty="0">
                <a:solidFill>
                  <a:schemeClr val="accent2"/>
                </a:solidFill>
              </a:rPr>
              <a:t>3500€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Desglose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A2E90755-8CD2-408A-8394-4CDDFC0B7F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4" t="13031"/>
          <a:stretch/>
        </p:blipFill>
        <p:spPr>
          <a:xfrm>
            <a:off x="10679184" y="6019317"/>
            <a:ext cx="1117159" cy="909340"/>
          </a:xfrm>
          <a:prstGeom prst="rect">
            <a:avLst/>
          </a:prstGeom>
        </p:spPr>
      </p:pic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xmlns="" id="{51D98B58-C777-4B8E-8D12-A2680E302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93813"/>
              </p:ext>
            </p:extLst>
          </p:nvPr>
        </p:nvGraphicFramePr>
        <p:xfrm>
          <a:off x="1107347" y="1745595"/>
          <a:ext cx="10048333" cy="4288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9133">
                  <a:extLst>
                    <a:ext uri="{9D8B030D-6E8A-4147-A177-3AD203B41FA5}">
                      <a16:colId xmlns:a16="http://schemas.microsoft.com/office/drawing/2014/main" xmlns="" val="37901616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xmlns="" val="3755537577"/>
                    </a:ext>
                  </a:extLst>
                </a:gridCol>
              </a:tblGrid>
              <a:tr h="402351">
                <a:tc>
                  <a:txBody>
                    <a:bodyPr/>
                    <a:lstStyle/>
                    <a:p>
                      <a:pPr algn="ctr"/>
                      <a:r>
                        <a:rPr lang="es-ES" sz="1900" dirty="0"/>
                        <a:t>CONCEPTO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/>
                        <a:t>PRECIO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781482"/>
                  </a:ext>
                </a:extLst>
              </a:tr>
              <a:tr h="1512841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Char char="§"/>
                      </a:pPr>
                      <a:r>
                        <a:rPr lang="es-ES" sz="1900" dirty="0"/>
                        <a:t>3 charlas* de 2hrs cada una: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1900" dirty="0"/>
                        <a:t>1) Niñas y niños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1900" dirty="0"/>
                        <a:t>2) Adolescentes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1900" dirty="0"/>
                        <a:t>3) Personas adultas </a:t>
                      </a:r>
                    </a:p>
                    <a:p>
                      <a:pPr algn="r"/>
                      <a:endParaRPr lang="es-ES" sz="1200" i="1" dirty="0"/>
                    </a:p>
                    <a:p>
                      <a:pPr algn="r"/>
                      <a:r>
                        <a:rPr lang="es-ES" sz="1400" i="1" dirty="0"/>
                        <a:t>*dinamizadas por dos profesionales de </a:t>
                      </a:r>
                      <a:r>
                        <a:rPr lang="es-ES" sz="1400" i="1" dirty="0" err="1"/>
                        <a:t>Kiribilean</a:t>
                      </a:r>
                      <a:endParaRPr lang="es-E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00" b="1" dirty="0">
                          <a:solidFill>
                            <a:schemeClr val="accent2"/>
                          </a:solidFill>
                        </a:rPr>
                        <a:t>1500€</a:t>
                      </a:r>
                    </a:p>
                    <a:p>
                      <a:pPr algn="ctr"/>
                      <a:endParaRPr lang="es-E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0171908"/>
                  </a:ext>
                </a:extLst>
              </a:tr>
              <a:tr h="1013926">
                <a:tc>
                  <a:txBody>
                    <a:bodyPr/>
                    <a:lstStyle/>
                    <a:p>
                      <a:r>
                        <a:rPr lang="es-ES" sz="1900" dirty="0"/>
                        <a:t>Grabación, alquiler de equipo, edición, traducción, doblaje y subtitulación al euskera, sonido y postproducción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b="1" dirty="0">
                          <a:solidFill>
                            <a:schemeClr val="accent2"/>
                          </a:solidFill>
                        </a:rPr>
                        <a:t>1900€</a:t>
                      </a:r>
                      <a:endParaRPr lang="es-E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8726806"/>
                  </a:ext>
                </a:extLst>
              </a:tr>
              <a:tr h="708138">
                <a:tc>
                  <a:txBody>
                    <a:bodyPr/>
                    <a:lstStyle/>
                    <a:p>
                      <a:r>
                        <a:rPr lang="es-ES" sz="1900" dirty="0"/>
                        <a:t>Presentación de los cortometrajes y difusión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00" b="1" dirty="0">
                          <a:solidFill>
                            <a:schemeClr val="accent2"/>
                          </a:solidFill>
                        </a:rPr>
                        <a:t>100€</a:t>
                      </a:r>
                    </a:p>
                    <a:p>
                      <a:pPr algn="ctr"/>
                      <a:endParaRPr lang="es-E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2576088"/>
                  </a:ext>
                </a:extLst>
              </a:tr>
              <a:tr h="402351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chemeClr val="accent2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chemeClr val="accent2"/>
                          </a:solidFill>
                          <a:highlight>
                            <a:srgbClr val="FFFF00"/>
                          </a:highlight>
                        </a:rPr>
                        <a:t>3500€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234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01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B07124-B704-4496-9A9F-D8FD8A5B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Impacto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5F86F79-F38D-4DF1-AD09-22866B43D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21746"/>
            <a:ext cx="10058400" cy="384734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Creación de </a:t>
            </a:r>
            <a:r>
              <a:rPr lang="es-ES" sz="2200" b="1" dirty="0">
                <a:solidFill>
                  <a:schemeClr val="accent2"/>
                </a:solidFill>
              </a:rPr>
              <a:t>espacios de reflexión y participación </a:t>
            </a:r>
            <a:r>
              <a:rPr lang="es-ES" sz="2200" dirty="0"/>
              <a:t>con niños, niñas, adolescentes, mujeres y hombres de </a:t>
            </a:r>
            <a:r>
              <a:rPr lang="es-ES" sz="2200" b="1" dirty="0">
                <a:solidFill>
                  <a:schemeClr val="accent2"/>
                </a:solidFill>
              </a:rPr>
              <a:t>Puente la Reina </a:t>
            </a:r>
            <a:r>
              <a:rPr lang="es-ES" sz="2200" dirty="0"/>
              <a:t>para contribuir a la igualdad de oportunidades en su entorno más cercano.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Sensibilización en </a:t>
            </a:r>
            <a:r>
              <a:rPr lang="es-ES" sz="2200" b="1" dirty="0">
                <a:solidFill>
                  <a:schemeClr val="accent2"/>
                </a:solidFill>
              </a:rPr>
              <a:t>igualdad de género</a:t>
            </a:r>
            <a:r>
              <a:rPr lang="es-ES" sz="2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Crear un </a:t>
            </a:r>
            <a:r>
              <a:rPr lang="es-ES" sz="2200" b="1" dirty="0">
                <a:solidFill>
                  <a:schemeClr val="accent2"/>
                </a:solidFill>
              </a:rPr>
              <a:t>material audiovisual </a:t>
            </a:r>
            <a:r>
              <a:rPr lang="es-ES" sz="2200" dirty="0"/>
              <a:t>de corta duración y fácil de asimilar que ayude a </a:t>
            </a:r>
            <a:r>
              <a:rPr lang="es-ES" sz="2200" b="1" dirty="0">
                <a:solidFill>
                  <a:schemeClr val="accent2"/>
                </a:solidFill>
              </a:rPr>
              <a:t>reflexionar sobre el trato desigual</a:t>
            </a:r>
            <a:r>
              <a:rPr lang="es-ES" sz="2200" b="1" dirty="0"/>
              <a:t> </a:t>
            </a:r>
            <a:r>
              <a:rPr lang="es-ES" sz="2200" dirty="0"/>
              <a:t>que se da a hombres y mujeres y cómo afecta su desarrollo integral.</a:t>
            </a:r>
          </a:p>
          <a:p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5A9419C3-ACF1-4448-B698-991349BDE1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4" t="13031"/>
          <a:stretch/>
        </p:blipFill>
        <p:spPr>
          <a:xfrm>
            <a:off x="10494628" y="5869093"/>
            <a:ext cx="1301715" cy="105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3563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477</Words>
  <Application>Microsoft Office PowerPoint</Application>
  <PresentationFormat>Personalizado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Retrospección</vt:lpstr>
      <vt:lpstr>Presentación de PowerPoint</vt:lpstr>
      <vt:lpstr>¿Quiénes somos?</vt:lpstr>
      <vt:lpstr>¿Qué hacemos?</vt:lpstr>
      <vt:lpstr>¿Qué proponemos?</vt:lpstr>
      <vt:lpstr>¿Cómo?</vt:lpstr>
      <vt:lpstr>¿Cómo?</vt:lpstr>
      <vt:lpstr>¿Cómo?</vt:lpstr>
      <vt:lpstr>Presupuesto total 3500€ Desglose</vt:lpstr>
      <vt:lpstr>Impacto social</vt:lpstr>
      <vt:lpstr>Impacto social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Mikel Mariñelarena Ollacarizketa</dc:creator>
  <cp:lastModifiedBy>Marta Echarri Erice</cp:lastModifiedBy>
  <cp:revision>8</cp:revision>
  <dcterms:created xsi:type="dcterms:W3CDTF">2020-08-20T10:20:30Z</dcterms:created>
  <dcterms:modified xsi:type="dcterms:W3CDTF">2020-08-20T11:43:30Z</dcterms:modified>
</cp:coreProperties>
</file>